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27" r:id="rId10"/>
    <p:sldId id="426" r:id="rId11"/>
    <p:sldId id="417" r:id="rId12"/>
    <p:sldId id="431" r:id="rId13"/>
    <p:sldId id="436" r:id="rId14"/>
    <p:sldId id="430" r:id="rId15"/>
    <p:sldId id="437" r:id="rId16"/>
    <p:sldId id="410" r:id="rId17"/>
    <p:sldId id="411" r:id="rId18"/>
    <p:sldId id="413" r:id="rId19"/>
    <p:sldId id="412" r:id="rId20"/>
    <p:sldId id="414" r:id="rId21"/>
    <p:sldId id="415" r:id="rId22"/>
    <p:sldId id="416" r:id="rId23"/>
    <p:sldId id="424" r:id="rId24"/>
    <p:sldId id="419" r:id="rId25"/>
    <p:sldId id="420" r:id="rId26"/>
    <p:sldId id="423" r:id="rId27"/>
    <p:sldId id="428" r:id="rId28"/>
    <p:sldId id="429" r:id="rId29"/>
    <p:sldId id="433" r:id="rId30"/>
    <p:sldId id="432" r:id="rId31"/>
    <p:sldId id="435" r:id="rId32"/>
    <p:sldId id="434" r:id="rId33"/>
    <p:sldId id="422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20"/>
    <a:srgbClr val="68BE82"/>
    <a:srgbClr val="C5D700"/>
    <a:srgbClr val="91C14F"/>
    <a:srgbClr val="C3C0C0"/>
    <a:srgbClr val="767171"/>
    <a:srgbClr val="8AB36C"/>
    <a:srgbClr val="548235"/>
    <a:srgbClr val="B4D7B1"/>
    <a:srgbClr val="69B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6405"/>
  </p:normalViewPr>
  <p:slideViewPr>
    <p:cSldViewPr snapToGrid="0" snapToObjects="1">
      <p:cViewPr varScale="1">
        <p:scale>
          <a:sx n="129" d="100"/>
          <a:sy n="129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D09E5-B6A1-1949-A844-A68CB8FE4B2F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C8324-31AE-1B47-9506-2EB5119F7DAA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D22F4-B026-EB44-B2B3-35D6AF4B70F1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3B81-B908-7444-BFCA-5F038C67BF6E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6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C2313-CF8B-3A48-821B-E7E9C4CC6433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B9C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9053" y="4109823"/>
            <a:ext cx="586991" cy="5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F7F2-FF0F-EC45-902E-D882449B16B7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4702B-4AEC-C646-8F12-199B3C9455C8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40000"/>
                <a:lumOff val="6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page_number">
            <a:extLst>
              <a:ext uri="{FF2B5EF4-FFF2-40B4-BE49-F238E27FC236}">
                <a16:creationId xmlns:a16="http://schemas.microsoft.com/office/drawing/2014/main" id="{134B07C7-493E-924F-A04B-4FD58C767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457200" indent="-457200">
              <a:buFont typeface="Wingdings" pitchFamily="2" charset="2"/>
              <a:buChar char="Ø"/>
              <a:defRPr sz="2800" b="1">
                <a:solidFill>
                  <a:srgbClr val="68BE82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BB41F-6F47-0B4A-916B-EA3DF6FB0EED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5" name="page_number">
            <a:extLst>
              <a:ext uri="{FF2B5EF4-FFF2-40B4-BE49-F238E27FC236}">
                <a16:creationId xmlns:a16="http://schemas.microsoft.com/office/drawing/2014/main" id="{A498DA65-859D-4941-BD7E-681F0EACB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20000" y="6120000"/>
            <a:ext cx="540000" cy="540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  <a:lvl2pPr marL="4572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2pPr>
            <a:lvl3pPr marL="9144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3pPr>
            <a:lvl4pPr marL="13716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4pPr>
            <a:lvl5pPr marL="1828800" indent="0" algn="ctr">
              <a:buNone/>
              <a:defRPr sz="1600" b="1"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140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5A7C-E991-FD44-8932-F3B1E850CB20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0847-7B65-6E40-B073-C0451BD2A6DE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B510-8D5B-8140-92CE-2F83DB563E24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E086-A4EE-5B4B-BACD-3D49C9E8E54B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BCF4-4FC5-CF49-84B7-2BC7FF622246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0DEE9-F77C-194C-84D6-2334DC01EB53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FBED10AD-02F1-6344-9656-F1C4B809AD8D}" type="datetime1">
              <a:rPr kumimoji="1" lang="zh-TW" altLang="en-US" smtClean="0"/>
              <a:t>2020/5/22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8BE82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/>
        </p:blipFill>
        <p:spPr>
          <a:xfrm>
            <a:off x="-407120" y="0"/>
            <a:ext cx="1259824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</a:t>
            </a:r>
            <a:r>
              <a:rPr kumimoji="1" lang="en-US" altLang="zh-TW" dirty="0"/>
              <a:t> </a:t>
            </a:r>
            <a:r>
              <a:rPr kumimoji="1" lang="zh-TW" altLang="en-US" dirty="0"/>
              <a:t>老師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>
                <a:solidFill>
                  <a:srgbClr val="68BE82"/>
                </a:solidFill>
              </a:rPr>
              <a:t>i</a:t>
            </a:r>
            <a:r>
              <a:rPr kumimoji="1" lang="zh-TW" altLang="en-US" b="1" dirty="0">
                <a:solidFill>
                  <a:srgbClr val="68BE82"/>
                </a:solidFill>
              </a:rPr>
              <a:t>心傘</a:t>
            </a:r>
            <a:r>
              <a:rPr kumimoji="1" lang="zh-TW" altLang="en-US" b="1" dirty="0">
                <a:solidFill>
                  <a:srgbClr val="6E9578"/>
                </a:solidFill>
              </a:rPr>
              <a:t>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ge_number">
            <a:extLst>
              <a:ext uri="{FF2B5EF4-FFF2-40B4-BE49-F238E27FC236}">
                <a16:creationId xmlns:a16="http://schemas.microsoft.com/office/drawing/2014/main" id="{C3412BF0-1139-0543-9CDC-CB5916C3A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21" name="diagram">
            <a:extLst>
              <a:ext uri="{FF2B5EF4-FFF2-40B4-BE49-F238E27FC236}">
                <a16:creationId xmlns:a16="http://schemas.microsoft.com/office/drawing/2014/main" id="{4FA93E1F-AEA8-4B4E-BBE4-1C6FB870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37" y="941977"/>
            <a:ext cx="9000000" cy="4974046"/>
          </a:xfrm>
          <a:prstGeom prst="rect">
            <a:avLst/>
          </a:prstGeom>
        </p:spPr>
      </p:pic>
      <p:pic>
        <p:nvPicPr>
          <p:cNvPr id="7" name="flutter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30651" y="4170469"/>
            <a:ext cx="1321594" cy="378952"/>
          </a:xfrm>
          <a:prstGeom prst="rect">
            <a:avLst/>
          </a:prstGeom>
          <a:ln/>
        </p:spPr>
      </p:pic>
      <p:pic>
        <p:nvPicPr>
          <p:cNvPr id="8" name="dart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435" y="3628885"/>
            <a:ext cx="962025" cy="541584"/>
          </a:xfrm>
          <a:prstGeom prst="rect">
            <a:avLst/>
          </a:prstGeom>
          <a:ln/>
        </p:spPr>
      </p:pic>
      <p:pic>
        <p:nvPicPr>
          <p:cNvPr id="9" name="spri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5585823"/>
            <a:ext cx="1285875" cy="330200"/>
          </a:xfrm>
          <a:prstGeom prst="rect">
            <a:avLst/>
          </a:prstGeom>
          <a:ln/>
        </p:spPr>
      </p:pic>
      <p:pic>
        <p:nvPicPr>
          <p:cNvPr id="10" name="java"/>
          <p:cNvPicPr/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7500" l="6563" r="90000">
                        <a14:foregroundMark x1="28906" y1="35139" x2="28906" y2="35139"/>
                        <a14:foregroundMark x1="21484" y1="32500" x2="21484" y2="32500"/>
                        <a14:foregroundMark x1="79297" y1="61528" x2="79297" y2="61528"/>
                        <a14:foregroundMark x1="28125" y1="75972" x2="28125" y2="75972"/>
                        <a14:foregroundMark x1="44453" y1="57500" x2="44453" y2="57500"/>
                        <a14:foregroundMark x1="20703" y1="78611" x2="20703" y2="78611"/>
                        <a14:foregroundMark x1="53438" y1="44722" x2="53672" y2="65694"/>
                        <a14:foregroundMark x1="68750" y1="51389" x2="71328" y2="62222"/>
                        <a14:foregroundMark x1="15547" y1="56389" x2="13750" y2="58750"/>
                        <a14:foregroundMark x1="20547" y1="60694" x2="28125" y2="59861"/>
                        <a14:foregroundMark x1="22031" y1="68750" x2="31641" y2="69583"/>
                        <a14:foregroundMark x1="22891" y1="78889" x2="28828" y2="77361"/>
                        <a14:foregroundMark x1="11172" y1="83472" x2="10703" y2="86944"/>
                        <a14:foregroundMark x1="58047" y1="60278" x2="57813" y2="63333"/>
                        <a14:foregroundMark x1="33359" y1="93194" x2="39531" y2="90833"/>
                        <a14:backgroundMark x1="62187" y1="22083" x2="80703" y2="27361"/>
                        <a14:backgroundMark x1="63672" y1="75972" x2="7781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04110" y="4771214"/>
            <a:ext cx="1285875" cy="723900"/>
          </a:xfrm>
          <a:prstGeom prst="rect">
            <a:avLst/>
          </a:prstGeom>
          <a:ln/>
        </p:spPr>
      </p:pic>
      <p:pic>
        <p:nvPicPr>
          <p:cNvPr id="11" name="mysql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1240" y="4771214"/>
            <a:ext cx="1285875" cy="660400"/>
          </a:xfrm>
          <a:prstGeom prst="rect">
            <a:avLst/>
          </a:prstGeom>
          <a:ln/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406236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</a:p>
        </p:txBody>
      </p:sp>
    </p:spTree>
    <p:extLst>
      <p:ext uri="{BB962C8B-B14F-4D97-AF65-F5344CB8AC3E}">
        <p14:creationId xmlns:p14="http://schemas.microsoft.com/office/powerpoint/2010/main" val="182010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有借用的雨傘尚未歸還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多次歸還時間過長紀錄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借傘流程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9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age_number">
            <a:extLst>
              <a:ext uri="{FF2B5EF4-FFF2-40B4-BE49-F238E27FC236}">
                <a16:creationId xmlns:a16="http://schemas.microsoft.com/office/drawing/2014/main" id="{D8BF8200-8C58-2F47-8FCD-56895FB97F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發送上鎖訊號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1_2">
            <a:extLst>
              <a:ext uri="{FF2B5EF4-FFF2-40B4-BE49-F238E27FC236}">
                <a16:creationId xmlns:a16="http://schemas.microsoft.com/office/drawing/2014/main" id="{893E9D4F-E025-A241-8EC2-A12C3DA826DA}"/>
              </a:ext>
            </a:extLst>
          </p:cNvPr>
          <p:cNvSpPr txBox="1"/>
          <p:nvPr/>
        </p:nvSpPr>
        <p:spPr>
          <a:xfrm>
            <a:off x="4290137" y="585864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13" name="content1_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396984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pic>
        <p:nvPicPr>
          <p:cNvPr id="3" name="lock">
            <a:extLst>
              <a:ext uri="{FF2B5EF4-FFF2-40B4-BE49-F238E27FC236}">
                <a16:creationId xmlns:a16="http://schemas.microsoft.com/office/drawing/2014/main" id="{4E4C11B5-BF54-ED49-946D-67B5C8662A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</a:p>
        </p:txBody>
      </p:sp>
    </p:spTree>
    <p:extLst>
      <p:ext uri="{BB962C8B-B14F-4D97-AF65-F5344CB8AC3E}">
        <p14:creationId xmlns:p14="http://schemas.microsoft.com/office/powerpoint/2010/main" val="380243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-0.0044 L 0.4707 -0.004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31FA0D9B-3D5E-3C4E-A16A-1F2286194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>
            <a:off x="6769025" y="2314328"/>
            <a:ext cx="1536169" cy="19554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4611458" y="3056389"/>
            <a:ext cx="36000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回傳錯誤訊息</a:t>
            </a:r>
          </a:p>
        </p:txBody>
      </p:sp>
      <p:pic>
        <p:nvPicPr>
          <p:cNvPr id="7" name="server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0137" y="725126"/>
            <a:ext cx="1260000" cy="126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smartphone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9936" y="4503269"/>
            <a:ext cx="1530000" cy="153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傘放回傘架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</p:txBody>
      </p:sp>
      <p:sp>
        <p:nvSpPr>
          <p:cNvPr id="2" name="error_reason">
            <a:extLst>
              <a:ext uri="{FF2B5EF4-FFF2-40B4-BE49-F238E27FC236}">
                <a16:creationId xmlns:a16="http://schemas.microsoft.com/office/drawing/2014/main" id="{E6FB0278-2225-B149-B592-6F555CA5FE3C}"/>
              </a:ext>
            </a:extLst>
          </p:cNvPr>
          <p:cNvSpPr txBox="1"/>
          <p:nvPr/>
        </p:nvSpPr>
        <p:spPr>
          <a:xfrm>
            <a:off x="2156838" y="1609092"/>
            <a:ext cx="3266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雨傘尚未放回傘架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裝置識別碼有誤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其他未知原因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CN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意見回饋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error">
            <a:extLst>
              <a:ext uri="{FF2B5EF4-FFF2-40B4-BE49-F238E27FC236}">
                <a16:creationId xmlns:a16="http://schemas.microsoft.com/office/drawing/2014/main" id="{92FB04D9-C938-494C-9896-AE9606285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779" y="1461157"/>
            <a:ext cx="609600" cy="609600"/>
          </a:xfrm>
          <a:prstGeom prst="rect">
            <a:avLst/>
          </a:prstGeom>
        </p:spPr>
      </p:pic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4536" y="4826490"/>
            <a:ext cx="720000" cy="720000"/>
          </a:xfrm>
          <a:prstGeom prst="rect">
            <a:avLst/>
          </a:prstGeom>
        </p:spPr>
      </p:pic>
      <p:pic>
        <p:nvPicPr>
          <p:cNvPr id="16" name="umbrella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657" y="4430751"/>
            <a:ext cx="1260000" cy="1260000"/>
          </a:xfrm>
          <a:prstGeom prst="rect">
            <a:avLst/>
          </a:prstGeom>
        </p:spPr>
      </p:pic>
      <p:pic>
        <p:nvPicPr>
          <p:cNvPr id="18" name="unlock">
            <a:extLst>
              <a:ext uri="{FF2B5EF4-FFF2-40B4-BE49-F238E27FC236}">
                <a16:creationId xmlns:a16="http://schemas.microsoft.com/office/drawing/2014/main" id="{5D8DB169-BACB-0E4D-9543-EFA2488633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000" y="4968000"/>
            <a:ext cx="720000" cy="7200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還傘流程</a:t>
            </a:r>
            <a:r>
              <a:rPr lang="en-US" altLang="zh-TW" dirty="0"/>
              <a:t> – </a:t>
            </a:r>
            <a:r>
              <a:rPr lang="zh-CN" altLang="en-US" dirty="0">
                <a:solidFill>
                  <a:srgbClr val="FF0000"/>
                </a:solidFill>
              </a:rPr>
              <a:t>發生錯誤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7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0.21471 0.51528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2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ge_number">
            <a:extLst>
              <a:ext uri="{FF2B5EF4-FFF2-40B4-BE49-F238E27FC236}">
                <a16:creationId xmlns:a16="http://schemas.microsoft.com/office/drawing/2014/main" id="{B404BB74-9A20-8F46-9069-C2BE7C9973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10</a:t>
            </a:r>
            <a:endParaRPr lang="zh-TW" altLang="en-US" dirty="0"/>
          </a:p>
        </p:txBody>
      </p:sp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69872625-9BCE-3448-8C17-0888C50DE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11</a:t>
            </a:r>
            <a:endParaRPr lang="zh-TW" altLang="en-US" dirty="0"/>
          </a:p>
        </p:txBody>
      </p:sp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20000" y="850900"/>
            <a:ext cx="2374900" cy="5156199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2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52E11D8C-25C7-804A-8D1C-E56AE1A99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oround_color">
            <a:extLst>
              <a:ext uri="{FF2B5EF4-FFF2-40B4-BE49-F238E27FC236}">
                <a16:creationId xmlns:a16="http://schemas.microsoft.com/office/drawing/2014/main" id="{BD266799-61E1-AE4F-ADAA-1E1A25B22D11}"/>
              </a:ext>
            </a:extLst>
          </p:cNvPr>
          <p:cNvSpPr/>
          <p:nvPr/>
        </p:nvSpPr>
        <p:spPr>
          <a:xfrm flipH="1">
            <a:off x="0" y="4341190"/>
            <a:ext cx="12191999" cy="2520000"/>
          </a:xfrm>
          <a:prstGeom prst="rect">
            <a:avLst/>
          </a:prstGeom>
          <a:gradFill>
            <a:gsLst>
              <a:gs pos="0">
                <a:srgbClr val="92C14E"/>
              </a:gs>
              <a:gs pos="0">
                <a:srgbClr val="68BE82"/>
              </a:gs>
              <a:gs pos="100000">
                <a:srgbClr val="C5D7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453" y="2654737"/>
            <a:ext cx="3597696" cy="3600000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image">
            <a:extLst>
              <a:ext uri="{FF2B5EF4-FFF2-40B4-BE49-F238E27FC236}">
                <a16:creationId xmlns:a16="http://schemas.microsoft.com/office/drawing/2014/main" id="{15419D40-857A-9549-911F-396D68889034}"/>
              </a:ext>
            </a:extLst>
          </p:cNvPr>
          <p:cNvSpPr>
            <a:spLocks noChangeAspect="1"/>
          </p:cNvSpPr>
          <p:nvPr/>
        </p:nvSpPr>
        <p:spPr>
          <a:xfrm>
            <a:off x="375679" y="2474737"/>
            <a:ext cx="3960000" cy="3960000"/>
          </a:xfrm>
          <a:prstGeom prst="ellipse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9" name="subtitle6">
            <a:extLst>
              <a:ext uri="{FF2B5EF4-FFF2-40B4-BE49-F238E27FC236}">
                <a16:creationId xmlns:a16="http://schemas.microsoft.com/office/drawing/2014/main" id="{D5ECB8F0-F151-3C47-B944-EFB964F26D2B}"/>
              </a:ext>
            </a:extLst>
          </p:cNvPr>
          <p:cNvGrpSpPr/>
          <p:nvPr/>
        </p:nvGrpSpPr>
        <p:grpSpPr>
          <a:xfrm>
            <a:off x="7937888" y="2951173"/>
            <a:ext cx="3600493" cy="634318"/>
            <a:chOff x="7955507" y="2385701"/>
            <a:chExt cx="3600493" cy="634318"/>
          </a:xfrm>
        </p:grpSpPr>
        <p:sp>
          <p:nvSpPr>
            <p:cNvPr id="75" name="text">
              <a:extLst>
                <a:ext uri="{FF2B5EF4-FFF2-40B4-BE49-F238E27FC236}">
                  <a16:creationId xmlns:a16="http://schemas.microsoft.com/office/drawing/2014/main" id="{D1353150-FA46-DB41-A66D-F11CEF3D224D}"/>
                </a:ext>
              </a:extLst>
            </p:cNvPr>
            <p:cNvSpPr txBox="1"/>
            <p:nvPr/>
          </p:nvSpPr>
          <p:spPr>
            <a:xfrm>
              <a:off x="9216000" y="2410473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3" name="color">
              <a:extLst>
                <a:ext uri="{FF2B5EF4-FFF2-40B4-BE49-F238E27FC236}">
                  <a16:creationId xmlns:a16="http://schemas.microsoft.com/office/drawing/2014/main" id="{4DB9BC1D-6CA1-944D-B6C4-CB88E66278B5}"/>
                </a:ext>
              </a:extLst>
            </p:cNvPr>
            <p:cNvSpPr/>
            <p:nvPr/>
          </p:nvSpPr>
          <p:spPr>
            <a:xfrm>
              <a:off x="8675507" y="2385701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number">
              <a:extLst>
                <a:ext uri="{FF2B5EF4-FFF2-40B4-BE49-F238E27FC236}">
                  <a16:creationId xmlns:a16="http://schemas.microsoft.com/office/drawing/2014/main" id="{5140E654-D72D-4C43-8792-13CEBFFAA6D2}"/>
                </a:ext>
              </a:extLst>
            </p:cNvPr>
            <p:cNvSpPr txBox="1"/>
            <p:nvPr/>
          </p:nvSpPr>
          <p:spPr>
            <a:xfrm>
              <a:off x="7955507" y="241047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06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subtitle5">
            <a:extLst>
              <a:ext uri="{FF2B5EF4-FFF2-40B4-BE49-F238E27FC236}">
                <a16:creationId xmlns:a16="http://schemas.microsoft.com/office/drawing/2014/main" id="{9F03339E-043B-6949-8C51-DADD30C6A7C5}"/>
              </a:ext>
            </a:extLst>
          </p:cNvPr>
          <p:cNvGrpSpPr/>
          <p:nvPr/>
        </p:nvGrpSpPr>
        <p:grpSpPr>
          <a:xfrm>
            <a:off x="7939979" y="1811510"/>
            <a:ext cx="3084543" cy="634318"/>
            <a:chOff x="8033198" y="1274142"/>
            <a:chExt cx="3084543" cy="634318"/>
          </a:xfrm>
        </p:grpSpPr>
        <p:sp>
          <p:nvSpPr>
            <p:cNvPr id="72" name="text">
              <a:extLst>
                <a:ext uri="{FF2B5EF4-FFF2-40B4-BE49-F238E27FC236}">
                  <a16:creationId xmlns:a16="http://schemas.microsoft.com/office/drawing/2014/main" id="{15328719-01BC-F143-9531-AB338B5F50FE}"/>
                </a:ext>
              </a:extLst>
            </p:cNvPr>
            <p:cNvSpPr txBox="1"/>
            <p:nvPr/>
          </p:nvSpPr>
          <p:spPr>
            <a:xfrm>
              <a:off x="9291600" y="1298914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介面簡介</a:t>
              </a:r>
            </a:p>
          </p:txBody>
        </p:sp>
        <p:sp>
          <p:nvSpPr>
            <p:cNvPr id="70" name="color">
              <a:extLst>
                <a:ext uri="{FF2B5EF4-FFF2-40B4-BE49-F238E27FC236}">
                  <a16:creationId xmlns:a16="http://schemas.microsoft.com/office/drawing/2014/main" id="{017383DF-3D30-E348-9CE8-647BCA90EEB7}"/>
                </a:ext>
              </a:extLst>
            </p:cNvPr>
            <p:cNvSpPr/>
            <p:nvPr/>
          </p:nvSpPr>
          <p:spPr>
            <a:xfrm>
              <a:off x="8753198" y="1274142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number">
              <a:extLst>
                <a:ext uri="{FF2B5EF4-FFF2-40B4-BE49-F238E27FC236}">
                  <a16:creationId xmlns:a16="http://schemas.microsoft.com/office/drawing/2014/main" id="{63EF98B9-CBF5-AF47-8246-0414CD161336}"/>
                </a:ext>
              </a:extLst>
            </p:cNvPr>
            <p:cNvSpPr txBox="1"/>
            <p:nvPr/>
          </p:nvSpPr>
          <p:spPr>
            <a:xfrm>
              <a:off x="8033198" y="1298914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05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6" name="subtitle4">
            <a:extLst>
              <a:ext uri="{FF2B5EF4-FFF2-40B4-BE49-F238E27FC236}">
                <a16:creationId xmlns:a16="http://schemas.microsoft.com/office/drawing/2014/main" id="{D5038701-7644-424E-AAFC-C456A5A98DF3}"/>
              </a:ext>
            </a:extLst>
          </p:cNvPr>
          <p:cNvGrpSpPr/>
          <p:nvPr/>
        </p:nvGrpSpPr>
        <p:grpSpPr>
          <a:xfrm>
            <a:off x="7951566" y="671848"/>
            <a:ext cx="3084543" cy="634318"/>
            <a:chOff x="8033198" y="377740"/>
            <a:chExt cx="3084543" cy="634318"/>
          </a:xfrm>
        </p:grpSpPr>
        <p:sp>
          <p:nvSpPr>
            <p:cNvPr id="66" name="text">
              <a:extLst>
                <a:ext uri="{FF2B5EF4-FFF2-40B4-BE49-F238E27FC236}">
                  <a16:creationId xmlns:a16="http://schemas.microsoft.com/office/drawing/2014/main" id="{7543789F-F3F7-6F46-A23D-509D1A3083EF}"/>
                </a:ext>
              </a:extLst>
            </p:cNvPr>
            <p:cNvSpPr txBox="1"/>
            <p:nvPr/>
          </p:nvSpPr>
          <p:spPr>
            <a:xfrm>
              <a:off x="9291600" y="40251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</a:p>
          </p:txBody>
        </p:sp>
        <p:sp>
          <p:nvSpPr>
            <p:cNvPr id="64" name="color">
              <a:extLst>
                <a:ext uri="{FF2B5EF4-FFF2-40B4-BE49-F238E27FC236}">
                  <a16:creationId xmlns:a16="http://schemas.microsoft.com/office/drawing/2014/main" id="{122FFFBF-88D9-2544-9425-EBD4B8CB4FEE}"/>
                </a:ext>
              </a:extLst>
            </p:cNvPr>
            <p:cNvSpPr/>
            <p:nvPr/>
          </p:nvSpPr>
          <p:spPr>
            <a:xfrm>
              <a:off x="8753198" y="377740"/>
              <a:ext cx="180000" cy="634318"/>
            </a:xfrm>
            <a:prstGeom prst="rect">
              <a:avLst/>
            </a:prstGeom>
            <a:solidFill>
              <a:srgbClr val="B9C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number">
              <a:extLst>
                <a:ext uri="{FF2B5EF4-FFF2-40B4-BE49-F238E27FC236}">
                  <a16:creationId xmlns:a16="http://schemas.microsoft.com/office/drawing/2014/main" id="{6F1EEC5A-075E-D74D-8D7D-83303B2D2A20}"/>
                </a:ext>
              </a:extLst>
            </p:cNvPr>
            <p:cNvSpPr txBox="1"/>
            <p:nvPr/>
          </p:nvSpPr>
          <p:spPr>
            <a:xfrm>
              <a:off x="8033198" y="402512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04</a:t>
              </a:r>
              <a:endParaRPr kumimoji="1" lang="zh-TW" altLang="en-US" sz="3200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subtitle3">
            <a:extLst>
              <a:ext uri="{FF2B5EF4-FFF2-40B4-BE49-F238E27FC236}">
                <a16:creationId xmlns:a16="http://schemas.microsoft.com/office/drawing/2014/main" id="{DF90074E-6F38-6C41-9D2D-94480850738C}"/>
              </a:ext>
            </a:extLst>
          </p:cNvPr>
          <p:cNvGrpSpPr/>
          <p:nvPr/>
        </p:nvGrpSpPr>
        <p:grpSpPr>
          <a:xfrm>
            <a:off x="4151149" y="2942996"/>
            <a:ext cx="3086198" cy="634318"/>
            <a:chOff x="4179543" y="2318504"/>
            <a:chExt cx="3086198" cy="634318"/>
          </a:xfrm>
        </p:grpSpPr>
        <p:sp>
          <p:nvSpPr>
            <p:cNvPr id="57" name="text">
              <a:extLst>
                <a:ext uri="{FF2B5EF4-FFF2-40B4-BE49-F238E27FC236}">
                  <a16:creationId xmlns:a16="http://schemas.microsoft.com/office/drawing/2014/main" id="{5452FDC4-080A-D046-BE93-30E53413A50C}"/>
                </a:ext>
              </a:extLst>
            </p:cNvPr>
            <p:cNvSpPr txBox="1"/>
            <p:nvPr/>
          </p:nvSpPr>
          <p:spPr>
            <a:xfrm>
              <a:off x="5439600" y="2343276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系統架構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5" name="color">
              <a:extLst>
                <a:ext uri="{FF2B5EF4-FFF2-40B4-BE49-F238E27FC236}">
                  <a16:creationId xmlns:a16="http://schemas.microsoft.com/office/drawing/2014/main" id="{6C77F459-6950-B84D-909A-599C4F9E389A}"/>
                </a:ext>
              </a:extLst>
            </p:cNvPr>
            <p:cNvSpPr/>
            <p:nvPr/>
          </p:nvSpPr>
          <p:spPr>
            <a:xfrm>
              <a:off x="4899543" y="2318504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number">
              <a:extLst>
                <a:ext uri="{FF2B5EF4-FFF2-40B4-BE49-F238E27FC236}">
                  <a16:creationId xmlns:a16="http://schemas.microsoft.com/office/drawing/2014/main" id="{7A232730-367E-0243-B942-DDA7FC0268A0}"/>
                </a:ext>
              </a:extLst>
            </p:cNvPr>
            <p:cNvSpPr txBox="1"/>
            <p:nvPr/>
          </p:nvSpPr>
          <p:spPr>
            <a:xfrm>
              <a:off x="4179543" y="2343276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03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ubtitle2">
            <a:extLst>
              <a:ext uri="{FF2B5EF4-FFF2-40B4-BE49-F238E27FC236}">
                <a16:creationId xmlns:a16="http://schemas.microsoft.com/office/drawing/2014/main" id="{959469F3-295C-CB4B-97B9-A07C283225B5}"/>
              </a:ext>
            </a:extLst>
          </p:cNvPr>
          <p:cNvGrpSpPr/>
          <p:nvPr/>
        </p:nvGrpSpPr>
        <p:grpSpPr>
          <a:xfrm>
            <a:off x="4151149" y="1801812"/>
            <a:ext cx="3599182" cy="634318"/>
            <a:chOff x="4162418" y="1362475"/>
            <a:chExt cx="3599182" cy="634318"/>
          </a:xfrm>
        </p:grpSpPr>
        <p:sp>
          <p:nvSpPr>
            <p:cNvPr id="54" name="text">
              <a:extLst>
                <a:ext uri="{FF2B5EF4-FFF2-40B4-BE49-F238E27FC236}">
                  <a16:creationId xmlns:a16="http://schemas.microsoft.com/office/drawing/2014/main" id="{9C401A2C-884B-664D-856D-E893F8A47714}"/>
                </a:ext>
              </a:extLst>
            </p:cNvPr>
            <p:cNvSpPr txBox="1"/>
            <p:nvPr/>
          </p:nvSpPr>
          <p:spPr>
            <a:xfrm>
              <a:off x="5421600" y="1387247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C64B0F5A-2496-6248-82A4-FCE7C69993A9}"/>
                </a:ext>
              </a:extLst>
            </p:cNvPr>
            <p:cNvSpPr/>
            <p:nvPr/>
          </p:nvSpPr>
          <p:spPr>
            <a:xfrm>
              <a:off x="4882418" y="1362475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number">
              <a:extLst>
                <a:ext uri="{FF2B5EF4-FFF2-40B4-BE49-F238E27FC236}">
                  <a16:creationId xmlns:a16="http://schemas.microsoft.com/office/drawing/2014/main" id="{9966A895-38ED-CD49-8514-D6CB4987CEE8}"/>
                </a:ext>
              </a:extLst>
            </p:cNvPr>
            <p:cNvSpPr txBox="1"/>
            <p:nvPr/>
          </p:nvSpPr>
          <p:spPr>
            <a:xfrm>
              <a:off x="4162418" y="1387247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02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subtitle1">
            <a:extLst>
              <a:ext uri="{FF2B5EF4-FFF2-40B4-BE49-F238E27FC236}">
                <a16:creationId xmlns:a16="http://schemas.microsoft.com/office/drawing/2014/main" id="{5FA85EA7-F3C2-134C-8AAC-8BCF6ECC2CF6}"/>
              </a:ext>
            </a:extLst>
          </p:cNvPr>
          <p:cNvGrpSpPr/>
          <p:nvPr/>
        </p:nvGrpSpPr>
        <p:grpSpPr>
          <a:xfrm>
            <a:off x="4152024" y="660627"/>
            <a:ext cx="3609576" cy="634318"/>
            <a:chOff x="4152024" y="402841"/>
            <a:chExt cx="3609576" cy="634318"/>
          </a:xfrm>
        </p:grpSpPr>
        <p:sp>
          <p:nvSpPr>
            <p:cNvPr id="20" name="text">
              <a:extLst>
                <a:ext uri="{FF2B5EF4-FFF2-40B4-BE49-F238E27FC236}">
                  <a16:creationId xmlns:a16="http://schemas.microsoft.com/office/drawing/2014/main" id="{3334571D-3CC0-C54F-BE0F-4DE3A0F76176}"/>
                </a:ext>
              </a:extLst>
            </p:cNvPr>
            <p:cNvSpPr txBox="1"/>
            <p:nvPr/>
          </p:nvSpPr>
          <p:spPr>
            <a:xfrm>
              <a:off x="5421600" y="427612"/>
              <a:ext cx="23400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00A7F5B9-3D81-7548-9649-3553DB87F06B}"/>
                </a:ext>
              </a:extLst>
            </p:cNvPr>
            <p:cNvSpPr/>
            <p:nvPr/>
          </p:nvSpPr>
          <p:spPr>
            <a:xfrm>
              <a:off x="4872024" y="402841"/>
              <a:ext cx="180000" cy="634318"/>
            </a:xfrm>
            <a:prstGeom prst="rect">
              <a:avLst/>
            </a:prstGeom>
            <a:solidFill>
              <a:srgbClr val="68BE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number">
              <a:extLst>
                <a:ext uri="{FF2B5EF4-FFF2-40B4-BE49-F238E27FC236}">
                  <a16:creationId xmlns:a16="http://schemas.microsoft.com/office/drawing/2014/main" id="{48C2F521-C7AD-BD4A-BA52-FF20B1768A3A}"/>
                </a:ext>
              </a:extLst>
            </p:cNvPr>
            <p:cNvSpPr txBox="1"/>
            <p:nvPr/>
          </p:nvSpPr>
          <p:spPr>
            <a:xfrm>
              <a:off x="4152024" y="427613"/>
              <a:ext cx="7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01</a:t>
              </a:r>
              <a:endParaRPr kumimoji="1" lang="zh-TW" altLang="en-US" sz="3200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181244" y="743897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823815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ge_number">
            <a:extLst>
              <a:ext uri="{FF2B5EF4-FFF2-40B4-BE49-F238E27FC236}">
                <a16:creationId xmlns:a16="http://schemas.microsoft.com/office/drawing/2014/main" id="{15736C7D-4D1C-4446-87BD-0E2206235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959760"/>
            <a:ext cx="2374900" cy="5156199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60000" y="959760"/>
            <a:ext cx="2374900" cy="5156199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20000" y="959760"/>
            <a:ext cx="2374900" cy="5156199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80000" y="95976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e_number">
            <a:extLst>
              <a:ext uri="{FF2B5EF4-FFF2-40B4-BE49-F238E27FC236}">
                <a16:creationId xmlns:a16="http://schemas.microsoft.com/office/drawing/2014/main" id="{DE2CADFE-FD9B-6447-8BA2-429C05EB91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14</a:t>
            </a:r>
            <a:endParaRPr lang="zh-TW" altLang="en-US" dirty="0"/>
          </a:p>
        </p:txBody>
      </p:sp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0000" y="850900"/>
            <a:ext cx="2374900" cy="5156199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00000" y="850900"/>
            <a:ext cx="2374900" cy="5156199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00000" y="850900"/>
            <a:ext cx="2374900" cy="5156199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ge_number">
            <a:extLst>
              <a:ext uri="{FF2B5EF4-FFF2-40B4-BE49-F238E27FC236}">
                <a16:creationId xmlns:a16="http://schemas.microsoft.com/office/drawing/2014/main" id="{86CDE6A3-DCD7-CE40-BDBE-D4127B0E2E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9000" y="830166"/>
            <a:ext cx="2393999" cy="5197668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ge_number">
            <a:extLst>
              <a:ext uri="{FF2B5EF4-FFF2-40B4-BE49-F238E27FC236}">
                <a16:creationId xmlns:a16="http://schemas.microsoft.com/office/drawing/2014/main" id="{8A8F626D-18F2-104E-9C8F-B5DED4258E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0" y="1085126"/>
            <a:ext cx="9427779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13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7F16C260-802B-9F43-9C9D-AE5B0DBBE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BA9072CF-AA01-5147-AE66-B550C7C9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2700" y="681037"/>
            <a:ext cx="5329237" cy="5400000"/>
          </a:xfrm>
          <a:prstGeom prst="rect">
            <a:avLst/>
          </a:prstGeom>
        </p:spPr>
      </p:pic>
      <p:sp>
        <p:nvSpPr>
          <p:cNvPr id="2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改變生活</a:t>
            </a:r>
            <a:r>
              <a:rPr lang="zh-TW" altLang="en-US" dirty="0"/>
              <a:t>方式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蒐集資料並以圖表呈現</a:t>
            </a:r>
            <a:endParaRPr lang="en-US" altLang="zh-TW" dirty="0"/>
          </a:p>
          <a:p>
            <a:pPr>
              <a:lnSpc>
                <a:spcPct val="250000"/>
              </a:lnSpc>
              <a:buSzPct val="120000"/>
              <a:buBlip>
                <a:blip r:embed="rId3"/>
              </a:buBlip>
            </a:pPr>
            <a:r>
              <a:rPr lang="zh-TW" altLang="en-US" dirty="0"/>
              <a:t>　</a:t>
            </a:r>
            <a:r>
              <a:rPr lang="zh-TW" altLang="zh-TW" dirty="0"/>
              <a:t>回報機制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2">
            <a:extLst>
              <a:ext uri="{FF2B5EF4-FFF2-40B4-BE49-F238E27FC236}">
                <a16:creationId xmlns:a16="http://schemas.microsoft.com/office/drawing/2014/main" id="{AE240328-9F02-460F-8742-64BA3462B67F}"/>
              </a:ext>
            </a:extLst>
          </p:cNvPr>
          <p:cNvSpPr txBox="1"/>
          <p:nvPr/>
        </p:nvSpPr>
        <p:spPr>
          <a:xfrm>
            <a:off x="8020525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繼電器</a:t>
            </a:r>
          </a:p>
        </p:txBody>
      </p:sp>
      <p:pic>
        <p:nvPicPr>
          <p:cNvPr id="9" name="image2">
            <a:extLst>
              <a:ext uri="{FF2B5EF4-FFF2-40B4-BE49-F238E27FC236}">
                <a16:creationId xmlns:a16="http://schemas.microsoft.com/office/drawing/2014/main" id="{78AAA809-0F8A-4975-A16A-4D06A49E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89701" l="10000" r="92333">
                        <a14:foregroundMark x1="11333" y1="57807" x2="33833" y2="83056"/>
                        <a14:foregroundMark x1="34833" y1="82558" x2="91000" y2="40698"/>
                        <a14:foregroundMark x1="76167" y1="52990" x2="91833" y2="40698"/>
                        <a14:foregroundMark x1="87667" y1="36379" x2="92333" y2="40365"/>
                        <a14:foregroundMark x1="32667" y1="80565" x2="40000" y2="68439"/>
                        <a14:foregroundMark x1="85667" y1="35714" x2="91333" y2="38538"/>
                        <a14:foregroundMark x1="11833" y1="56811" x2="15000" y2="536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3334" y="1637294"/>
            <a:ext cx="4066772" cy="4080328"/>
          </a:xfrm>
          <a:prstGeom prst="rect">
            <a:avLst/>
          </a:prstGeom>
        </p:spPr>
      </p:pic>
      <p:sp>
        <p:nvSpPr>
          <p:cNvPr id="10" name="text1">
            <a:extLst>
              <a:ext uri="{FF2B5EF4-FFF2-40B4-BE49-F238E27FC236}">
                <a16:creationId xmlns:a16="http://schemas.microsoft.com/office/drawing/2014/main" id="{A97BF016-8C10-497C-9BC3-63ADF4AE924F}"/>
              </a:ext>
            </a:extLst>
          </p:cNvPr>
          <p:cNvSpPr txBox="1"/>
          <p:nvPr/>
        </p:nvSpPr>
        <p:spPr>
          <a:xfrm>
            <a:off x="3031017" y="5633690"/>
            <a:ext cx="1112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單晶片</a:t>
            </a: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A3C89089-6691-4335-84EB-14E03426C9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94" b="96941" l="1993" r="97421">
                        <a14:foregroundMark x1="3634" y1="22606" x2="16295" y2="20346"/>
                        <a14:foregroundMark x1="3986" y1="41223" x2="11020" y2="43085"/>
                        <a14:foregroundMark x1="3517" y1="24335" x2="3400" y2="40824"/>
                        <a14:foregroundMark x1="30012" y1="26463" x2="57796" y2="13165"/>
                        <a14:foregroundMark x1="10785" y1="94814" x2="10668" y2="43750"/>
                        <a14:foregroundMark x1="10668" y1="6782" x2="11020" y2="17553"/>
                        <a14:foregroundMark x1="11489" y1="5984" x2="10785" y2="5851"/>
                        <a14:foregroundMark x1="23798" y1="7979" x2="39508" y2="8112"/>
                        <a14:foregroundMark x1="39156" y1="24335" x2="70926" y2="26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894" y="1909581"/>
            <a:ext cx="4010637" cy="3535755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硬體</a:t>
            </a:r>
          </a:p>
        </p:txBody>
      </p:sp>
    </p:spTree>
    <p:extLst>
      <p:ext uri="{BB962C8B-B14F-4D97-AF65-F5344CB8AC3E}">
        <p14:creationId xmlns:p14="http://schemas.microsoft.com/office/powerpoint/2010/main" val="370797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form">
            <a:extLst>
              <a:ext uri="{FF2B5EF4-FFF2-40B4-BE49-F238E27FC236}">
                <a16:creationId xmlns:a16="http://schemas.microsoft.com/office/drawing/2014/main" id="{69E584DE-5109-4A5A-AA70-3E8A5C385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38203"/>
              </p:ext>
            </p:extLst>
          </p:nvPr>
        </p:nvGraphicFramePr>
        <p:xfrm>
          <a:off x="2379383" y="1578761"/>
          <a:ext cx="7433235" cy="37004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0661">
                  <a:extLst>
                    <a:ext uri="{9D8B030D-6E8A-4147-A177-3AD203B41FA5}">
                      <a16:colId xmlns:a16="http://schemas.microsoft.com/office/drawing/2014/main" val="84746474"/>
                    </a:ext>
                  </a:extLst>
                </a:gridCol>
                <a:gridCol w="5782574">
                  <a:extLst>
                    <a:ext uri="{9D8B030D-6E8A-4147-A177-3AD203B41FA5}">
                      <a16:colId xmlns:a16="http://schemas.microsoft.com/office/drawing/2014/main" val="3209901040"/>
                    </a:ext>
                  </a:extLst>
                </a:gridCol>
              </a:tblGrid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違規行為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懲罰內容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6962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損毀雨傘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回報者前三次不記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未回報者或多次損毀者予以封鎖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029476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逾期未還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逾期三次者予以封鎖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7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b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</a:b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逾期六次者予以封鎖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逾期九次者予以封鎖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24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  <a:endParaRPr lang="en-US" altLang="zh-TW" sz="24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逾期超過十次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含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23969"/>
                  </a:ext>
                </a:extLst>
              </a:tr>
              <a:tr h="6615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雨傘遺失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遺失雨傘者予以封鎖</a:t>
                      </a:r>
                      <a:r>
                        <a:rPr lang="en-US" altLang="zh-TW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30</a:t>
                      </a:r>
                      <a:r>
                        <a:rPr lang="zh-TW" altLang="en-US" sz="24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天處分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1807205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懲罰機制</a:t>
            </a:r>
          </a:p>
        </p:txBody>
      </p:sp>
    </p:spTree>
    <p:extLst>
      <p:ext uri="{BB962C8B-B14F-4D97-AF65-F5344CB8AC3E}">
        <p14:creationId xmlns:p14="http://schemas.microsoft.com/office/powerpoint/2010/main" val="3898031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CN" dirty="0"/>
              <a:t>– </a:t>
            </a:r>
            <a:r>
              <a:rPr kumimoji="1" lang="zh-CN" altLang="en-US" dirty="0"/>
              <a:t>登入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31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en-US" altLang="zh-CN" dirty="0"/>
              <a:t> – </a:t>
            </a:r>
            <a:r>
              <a:rPr kumimoji="1" lang="zh-CN" altLang="en-US" dirty="0"/>
              <a:t>註冊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90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問題回報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5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111" y="1085126"/>
            <a:ext cx="9427777" cy="5303125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管理者頁面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</a:t>
            </a:r>
            <a:r>
              <a:rPr kumimoji="1" lang="zh-CN" altLang="en-US" dirty="0"/>
              <a:t>相關維修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56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94065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ge_number">
            <a:extLst>
              <a:ext uri="{FF2B5EF4-FFF2-40B4-BE49-F238E27FC236}">
                <a16:creationId xmlns:a16="http://schemas.microsoft.com/office/drawing/2014/main" id="{6398B0EA-BAE7-EE47-9A69-0FC482C9F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icon4_gray" hidden="1">
            <a:extLst>
              <a:ext uri="{FF2B5EF4-FFF2-40B4-BE49-F238E27FC236}">
                <a16:creationId xmlns:a16="http://schemas.microsoft.com/office/drawing/2014/main" id="{AE79DEA0-37A4-5C45-AB90-65D6139060D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pic>
        <p:nvPicPr>
          <p:cNvPr id="82" name="icon4_color">
            <a:extLst>
              <a:ext uri="{FF2B5EF4-FFF2-40B4-BE49-F238E27FC236}">
                <a16:creationId xmlns:a16="http://schemas.microsoft.com/office/drawing/2014/main" id="{9C44B8AC-FBC0-A944-B5DF-9D9905173C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050" y="3265477"/>
            <a:ext cx="1260000" cy="1260000"/>
          </a:xfrm>
          <a:prstGeom prst="rect">
            <a:avLst/>
          </a:prstGeom>
        </p:spPr>
      </p:pic>
      <p:sp>
        <p:nvSpPr>
          <p:cNvPr id="85" name="subtitle4">
            <a:extLst>
              <a:ext uri="{FF2B5EF4-FFF2-40B4-BE49-F238E27FC236}">
                <a16:creationId xmlns:a16="http://schemas.microsoft.com/office/drawing/2014/main" id="{D04CBC2D-70C5-044F-A6D0-C6E0D5D7E06C}"/>
              </a:ext>
            </a:extLst>
          </p:cNvPr>
          <p:cNvSpPr txBox="1"/>
          <p:nvPr/>
        </p:nvSpPr>
        <p:spPr>
          <a:xfrm>
            <a:off x="9326050" y="2421434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icon3_gray">
            <a:extLst>
              <a:ext uri="{FF2B5EF4-FFF2-40B4-BE49-F238E27FC236}">
                <a16:creationId xmlns:a16="http://schemas.microsoft.com/office/drawing/2014/main" id="{2A90543C-F431-D344-BE28-962C5602F0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584" y="3255196"/>
            <a:ext cx="1260000" cy="1260000"/>
          </a:xfrm>
          <a:prstGeom prst="rect">
            <a:avLst/>
          </a:prstGeom>
        </p:spPr>
      </p:pic>
      <p:pic>
        <p:nvPicPr>
          <p:cNvPr id="81" name="icon3_color">
            <a:extLst>
              <a:ext uri="{FF2B5EF4-FFF2-40B4-BE49-F238E27FC236}">
                <a16:creationId xmlns:a16="http://schemas.microsoft.com/office/drawing/2014/main" id="{B0CCB883-37C0-084E-B34A-BF4A618475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2684" y="3257514"/>
            <a:ext cx="1260000" cy="1260000"/>
          </a:xfrm>
          <a:prstGeom prst="rect">
            <a:avLst/>
          </a:prstGeom>
        </p:spPr>
      </p:pic>
      <p:sp>
        <p:nvSpPr>
          <p:cNvPr id="84" name="subtitle3">
            <a:extLst>
              <a:ext uri="{FF2B5EF4-FFF2-40B4-BE49-F238E27FC236}">
                <a16:creationId xmlns:a16="http://schemas.microsoft.com/office/drawing/2014/main" id="{10102FA8-884F-3949-83CC-55B374ADED7E}"/>
              </a:ext>
            </a:extLst>
          </p:cNvPr>
          <p:cNvSpPr txBox="1"/>
          <p:nvPr/>
        </p:nvSpPr>
        <p:spPr>
          <a:xfrm>
            <a:off x="6692684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icon2_gray">
            <a:extLst>
              <a:ext uri="{FF2B5EF4-FFF2-40B4-BE49-F238E27FC236}">
                <a16:creationId xmlns:a16="http://schemas.microsoft.com/office/drawing/2014/main" id="{9D1B9F36-2DF8-3948-91DC-253282C7BB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267" y="3255196"/>
            <a:ext cx="1260000" cy="1260000"/>
          </a:xfrm>
          <a:prstGeom prst="rect">
            <a:avLst/>
          </a:prstGeom>
        </p:spPr>
      </p:pic>
      <p:pic>
        <p:nvPicPr>
          <p:cNvPr id="80" name="icon2_color">
            <a:extLst>
              <a:ext uri="{FF2B5EF4-FFF2-40B4-BE49-F238E27FC236}">
                <a16:creationId xmlns:a16="http://schemas.microsoft.com/office/drawing/2014/main" id="{73B5CED6-7D94-D646-B7D2-B396383FFC7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17" y="3257514"/>
            <a:ext cx="1260000" cy="1260000"/>
          </a:xfrm>
          <a:prstGeom prst="rect">
            <a:avLst/>
          </a:prstGeom>
        </p:spPr>
      </p:pic>
      <p:sp>
        <p:nvSpPr>
          <p:cNvPr id="83" name="subtitle2">
            <a:extLst>
              <a:ext uri="{FF2B5EF4-FFF2-40B4-BE49-F238E27FC236}">
                <a16:creationId xmlns:a16="http://schemas.microsoft.com/office/drawing/2014/main" id="{FB655DCD-F0D9-A345-9867-AE2645070392}"/>
              </a:ext>
            </a:extLst>
          </p:cNvPr>
          <p:cNvSpPr txBox="1"/>
          <p:nvPr/>
        </p:nvSpPr>
        <p:spPr>
          <a:xfrm>
            <a:off x="4059317" y="2405509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起因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9" name="icon1_gray">
            <a:extLst>
              <a:ext uri="{FF2B5EF4-FFF2-40B4-BE49-F238E27FC236}">
                <a16:creationId xmlns:a16="http://schemas.microsoft.com/office/drawing/2014/main" id="{0AB95A9F-06F2-1A40-831E-26630B81E3B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3455" y="3257837"/>
            <a:ext cx="1260000" cy="1260000"/>
          </a:xfrm>
          <a:prstGeom prst="rect">
            <a:avLst/>
          </a:prstGeom>
        </p:spPr>
      </p:pic>
      <p:pic>
        <p:nvPicPr>
          <p:cNvPr id="3" name="icon1_color">
            <a:extLst>
              <a:ext uri="{FF2B5EF4-FFF2-40B4-BE49-F238E27FC236}">
                <a16:creationId xmlns:a16="http://schemas.microsoft.com/office/drawing/2014/main" id="{40A21465-3F83-F741-974A-499CC09640D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950" y="3257837"/>
            <a:ext cx="1260000" cy="1260000"/>
          </a:xfrm>
          <a:prstGeom prst="rect">
            <a:avLst/>
          </a:prstGeom>
        </p:spPr>
      </p:pic>
      <p:sp>
        <p:nvSpPr>
          <p:cNvPr id="48" name="subtitle1">
            <a:extLst>
              <a:ext uri="{FF2B5EF4-FFF2-40B4-BE49-F238E27FC236}">
                <a16:creationId xmlns:a16="http://schemas.microsoft.com/office/drawing/2014/main" id="{6DB72954-B4C8-784D-80D2-404120FE8A0F}"/>
              </a:ext>
            </a:extLst>
          </p:cNvPr>
          <p:cNvSpPr txBox="1"/>
          <p:nvPr/>
        </p:nvSpPr>
        <p:spPr>
          <a:xfrm>
            <a:off x="1425950" y="2406155"/>
            <a:ext cx="1440000" cy="36000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5" grpId="0" animBg="1"/>
      <p:bldP spid="42" grpId="0"/>
      <p:bldP spid="84" grpId="0" animBg="1"/>
      <p:bldP spid="40" grpId="0"/>
      <p:bldP spid="83" grpId="0" animBg="1"/>
      <p:bldP spid="62" grpId="0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CA3940A7-8503-A44F-9AE5-86F50DA5F4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ge_number">
            <a:extLst>
              <a:ext uri="{FF2B5EF4-FFF2-40B4-BE49-F238E27FC236}">
                <a16:creationId xmlns:a16="http://schemas.microsoft.com/office/drawing/2014/main" id="{5693C04F-0BE1-2D48-AB77-4DB523B57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age_number">
            <a:extLst>
              <a:ext uri="{FF2B5EF4-FFF2-40B4-BE49-F238E27FC236}">
                <a16:creationId xmlns:a16="http://schemas.microsoft.com/office/drawing/2014/main" id="{02A5C6BA-C01C-F548-9003-FC7F2AF59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grpSp>
        <p:nvGrpSpPr>
          <p:cNvPr id="12" name="T_gray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O_gray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W_gray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chemeClr val="bg1">
              <a:lumMod val="85000"/>
            </a:schemeClr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S_gray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chemeClr val="bg1">
              <a:lumMod val="85000"/>
            </a:schemeClr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T_green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5600" y="3934800"/>
            <a:ext cx="2208468" cy="1657029"/>
            <a:chOff x="4651056" y="3275861"/>
            <a:chExt cx="1656351" cy="1242772"/>
          </a:xfrm>
          <a:solidFill>
            <a:srgbClr val="B9CD20"/>
          </a:solidFill>
        </p:grpSpPr>
        <p:sp>
          <p:nvSpPr>
            <p:cNvPr id="6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O_green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800" y="3931200"/>
            <a:ext cx="2213888" cy="1657029"/>
            <a:chOff x="2846345" y="3273829"/>
            <a:chExt cx="1660416" cy="1242772"/>
          </a:xfrm>
          <a:solidFill>
            <a:srgbClr val="68BE82"/>
          </a:solidFill>
        </p:grpSpPr>
        <p:sp>
          <p:nvSpPr>
            <p:cNvPr id="5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W_green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5600" y="2084400"/>
            <a:ext cx="2208468" cy="1657029"/>
            <a:chOff x="4651056" y="1888794"/>
            <a:chExt cx="1656351" cy="1242772"/>
          </a:xfrm>
          <a:solidFill>
            <a:srgbClr val="B9CD20"/>
          </a:solidFill>
        </p:grpSpPr>
        <p:sp>
          <p:nvSpPr>
            <p:cNvPr id="5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S_green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800" y="2084400"/>
            <a:ext cx="2213888" cy="1657029"/>
            <a:chOff x="2846345" y="1888794"/>
            <a:chExt cx="1660416" cy="1242772"/>
          </a:xfrm>
          <a:solidFill>
            <a:srgbClr val="68BE82"/>
          </a:solidFill>
        </p:grpSpPr>
        <p:sp>
          <p:nvSpPr>
            <p:cNvPr id="6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7" name="T_text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O_text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W_text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_text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T_content">
            <a:extLst>
              <a:ext uri="{FF2B5EF4-FFF2-40B4-BE49-F238E27FC236}">
                <a16:creationId xmlns:a16="http://schemas.microsoft.com/office/drawing/2014/main" id="{267F1E89-1DBE-0E4B-A9C1-07B9D2933912}"/>
              </a:ext>
            </a:extLst>
          </p:cNvPr>
          <p:cNvGrpSpPr/>
          <p:nvPr/>
        </p:nvGrpSpPr>
        <p:grpSpPr>
          <a:xfrm>
            <a:off x="8714664" y="4200340"/>
            <a:ext cx="2739901" cy="1029380"/>
            <a:chOff x="251866" y="1620227"/>
            <a:chExt cx="3495119" cy="1029381"/>
          </a:xfrm>
        </p:grpSpPr>
        <p:sp>
          <p:nvSpPr>
            <p:cNvPr id="26" name="文本框 100">
              <a:extLst>
                <a:ext uri="{FF2B5EF4-FFF2-40B4-BE49-F238E27FC236}">
                  <a16:creationId xmlns:a16="http://schemas.microsoft.com/office/drawing/2014/main" id="{635B81B6-D94D-DF4F-8EAE-B2C5BABC647C}"/>
                </a:ext>
              </a:extLst>
            </p:cNvPr>
            <p:cNvSpPr txBox="1"/>
            <p:nvPr/>
          </p:nvSpPr>
          <p:spPr>
            <a:xfrm>
              <a:off x="251866" y="2171977"/>
              <a:ext cx="3495119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容易被模仿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傘的需求是即時性的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0CEC0E-CB00-E342-8467-CDFF37BEACDB}"/>
                </a:ext>
              </a:extLst>
            </p:cNvPr>
            <p:cNvSpPr/>
            <p:nvPr/>
          </p:nvSpPr>
          <p:spPr>
            <a:xfrm>
              <a:off x="255681" y="1620227"/>
              <a:ext cx="932548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威脅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2" name="O_content">
            <a:extLst>
              <a:ext uri="{FF2B5EF4-FFF2-40B4-BE49-F238E27FC236}">
                <a16:creationId xmlns:a16="http://schemas.microsoft.com/office/drawing/2014/main" id="{E25107AD-B2D8-7B41-AEC3-F33FF682A106}"/>
              </a:ext>
            </a:extLst>
          </p:cNvPr>
          <p:cNvGrpSpPr/>
          <p:nvPr/>
        </p:nvGrpSpPr>
        <p:grpSpPr>
          <a:xfrm>
            <a:off x="838200" y="4171819"/>
            <a:ext cx="2902485" cy="1043873"/>
            <a:chOff x="-43830" y="1591703"/>
            <a:chExt cx="3702517" cy="1043874"/>
          </a:xfrm>
        </p:grpSpPr>
        <p:sp>
          <p:nvSpPr>
            <p:cNvPr id="32" name="文本框 94">
              <a:extLst>
                <a:ext uri="{FF2B5EF4-FFF2-40B4-BE49-F238E27FC236}">
                  <a16:creationId xmlns:a16="http://schemas.microsoft.com/office/drawing/2014/main" id="{E98DE165-9C3A-9246-90D9-171306FDB813}"/>
                </a:ext>
              </a:extLst>
            </p:cNvPr>
            <p:cNvSpPr txBox="1"/>
            <p:nvPr/>
          </p:nvSpPr>
          <p:spPr>
            <a:xfrm>
              <a:off x="-43830" y="2157946"/>
              <a:ext cx="3702517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MRT</a:t>
              </a: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發達，行人較多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現有競爭者少且僅在中部</a:t>
              </a:r>
              <a:endParaRPr lang="en-US" altLang="zh-TW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BAB6046-1749-7443-A0D8-EADDA12CE0D9}"/>
                </a:ext>
              </a:extLst>
            </p:cNvPr>
            <p:cNvSpPr/>
            <p:nvPr/>
          </p:nvSpPr>
          <p:spPr>
            <a:xfrm>
              <a:off x="2607943" y="1591703"/>
              <a:ext cx="932552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機會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4" name="W_content">
            <a:extLst>
              <a:ext uri="{FF2B5EF4-FFF2-40B4-BE49-F238E27FC236}">
                <a16:creationId xmlns:a16="http://schemas.microsoft.com/office/drawing/2014/main" id="{04C23C62-168D-C049-A1E5-47004704CF1B}"/>
              </a:ext>
            </a:extLst>
          </p:cNvPr>
          <p:cNvGrpSpPr/>
          <p:nvPr/>
        </p:nvGrpSpPr>
        <p:grpSpPr>
          <a:xfrm>
            <a:off x="8699332" y="2144889"/>
            <a:ext cx="2651259" cy="1026792"/>
            <a:chOff x="232308" y="1677090"/>
            <a:chExt cx="3382043" cy="1026792"/>
          </a:xfrm>
        </p:grpSpPr>
        <p:sp>
          <p:nvSpPr>
            <p:cNvPr id="28" name="文本框 97">
              <a:extLst>
                <a:ext uri="{FF2B5EF4-FFF2-40B4-BE49-F238E27FC236}">
                  <a16:creationId xmlns:a16="http://schemas.microsoft.com/office/drawing/2014/main" id="{82F3A89D-2BB7-2646-B923-CC4C83DB50D7}"/>
                </a:ext>
              </a:extLst>
            </p:cNvPr>
            <p:cNvSpPr txBox="1"/>
            <p:nvPr/>
          </p:nvSpPr>
          <p:spPr>
            <a:xfrm>
              <a:off x="232308" y="2226251"/>
              <a:ext cx="3382043" cy="47763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站點的傘數較少</a:t>
              </a:r>
              <a:br>
                <a: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</a:b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較難處理短時間大量需求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CFAF86B-8C06-114C-909F-C5B041A2E47E}"/>
                </a:ext>
              </a:extLst>
            </p:cNvPr>
            <p:cNvSpPr/>
            <p:nvPr/>
          </p:nvSpPr>
          <p:spPr>
            <a:xfrm>
              <a:off x="251866" y="1677090"/>
              <a:ext cx="932548" cy="3063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B9CD2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劣勢</a:t>
              </a:r>
              <a:endParaRPr lang="zh-CN" altLang="en-US" sz="2667" b="1" dirty="0">
                <a:solidFill>
                  <a:srgbClr val="B9CD2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S_content">
            <a:extLst>
              <a:ext uri="{FF2B5EF4-FFF2-40B4-BE49-F238E27FC236}">
                <a16:creationId xmlns:a16="http://schemas.microsoft.com/office/drawing/2014/main" id="{40C3C70A-670A-3A47-8412-B7101EE89222}"/>
              </a:ext>
            </a:extLst>
          </p:cNvPr>
          <p:cNvGrpSpPr/>
          <p:nvPr/>
        </p:nvGrpSpPr>
        <p:grpSpPr>
          <a:xfrm>
            <a:off x="900760" y="2144889"/>
            <a:ext cx="2760272" cy="1095756"/>
            <a:chOff x="35975" y="1677090"/>
            <a:chExt cx="3521106" cy="1095756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0E92DCBE-A747-1D4D-9DC3-1102E46FCC03}"/>
                </a:ext>
              </a:extLst>
            </p:cNvPr>
            <p:cNvSpPr txBox="1"/>
            <p:nvPr/>
          </p:nvSpPr>
          <p:spPr>
            <a:xfrm>
              <a:off x="35975" y="2119471"/>
              <a:ext cx="3504521" cy="653375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Autofit/>
            </a:bodyPr>
            <a:lstStyle/>
            <a:p>
              <a:pPr algn="r" defTabSz="121914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TW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站台需求不高，擴展快速</a:t>
              </a:r>
              <a:endParaRPr lang="zh-CN" altLang="en-US" sz="1867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991FF15-2E6D-354A-813B-B3B3D5A20A14}"/>
                </a:ext>
              </a:extLst>
            </p:cNvPr>
            <p:cNvSpPr/>
            <p:nvPr/>
          </p:nvSpPr>
          <p:spPr>
            <a:xfrm>
              <a:off x="2607946" y="1677090"/>
              <a:ext cx="949135" cy="306375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pPr algn="r" defTabSz="1219140">
                <a:spcBef>
                  <a:spcPct val="0"/>
                </a:spcBef>
                <a:defRPr/>
              </a:pPr>
              <a:r>
                <a:rPr lang="zh-TW" altLang="en-US" sz="2667" b="1" dirty="0">
                  <a:solidFill>
                    <a:srgbClr val="68BE8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優勢</a:t>
              </a:r>
              <a:endParaRPr lang="zh-CN" altLang="en-US" sz="2667" b="1" dirty="0">
                <a:solidFill>
                  <a:srgbClr val="68BE8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center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6" grpId="0"/>
      <p:bldP spid="35" grpId="0"/>
      <p:bldP spid="34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5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562</Words>
  <Application>Microsoft Macintosh PowerPoint</Application>
  <PresentationFormat>寬螢幕</PresentationFormat>
  <Paragraphs>187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微軟正黑體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系統架構</vt:lpstr>
      <vt:lpstr>PowerPoint 簡報</vt:lpstr>
      <vt:lpstr>借傘流程</vt:lpstr>
      <vt:lpstr>借傘流程 – 發生錯誤</vt:lpstr>
      <vt:lpstr>還傘流程</vt:lpstr>
      <vt:lpstr>還傘流程 – 發生錯誤</vt:lpstr>
      <vt:lpstr>PowerPoint 簡報</vt:lpstr>
      <vt:lpstr>登入.註冊</vt:lpstr>
      <vt:lpstr>站點地圖</vt:lpstr>
      <vt:lpstr>借取雨傘</vt:lpstr>
      <vt:lpstr>歸還雨傘</vt:lpstr>
      <vt:lpstr>其他</vt:lpstr>
      <vt:lpstr>推播</vt:lpstr>
      <vt:lpstr>管理者頁面</vt:lpstr>
      <vt:lpstr>PowerPoint 簡報</vt:lpstr>
      <vt:lpstr>預期成果</vt:lpstr>
      <vt:lpstr>PowerPoint 簡報</vt:lpstr>
      <vt:lpstr>硬體</vt:lpstr>
      <vt:lpstr>懲罰機制</vt:lpstr>
      <vt:lpstr>管理者頁面 – 登入</vt:lpstr>
      <vt:lpstr>管理者頁面 – 註冊</vt:lpstr>
      <vt:lpstr>管理者頁面 – 問題回報</vt:lpstr>
      <vt:lpstr>管理者頁面 – 相關維修</vt:lpstr>
      <vt:lpstr>分工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136</cp:revision>
  <dcterms:created xsi:type="dcterms:W3CDTF">2020-05-14T17:47:24Z</dcterms:created>
  <dcterms:modified xsi:type="dcterms:W3CDTF">2020-05-22T05:30:28Z</dcterms:modified>
</cp:coreProperties>
</file>